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71" r:id="rId4"/>
    <p:sldId id="258" r:id="rId5"/>
    <p:sldId id="259" r:id="rId6"/>
    <p:sldId id="260" r:id="rId7"/>
    <p:sldId id="272" r:id="rId8"/>
    <p:sldId id="261" r:id="rId9"/>
    <p:sldId id="262" r:id="rId10"/>
    <p:sldId id="263" r:id="rId11"/>
    <p:sldId id="273" r:id="rId12"/>
    <p:sldId id="264" r:id="rId13"/>
    <p:sldId id="265" r:id="rId14"/>
    <p:sldId id="266" r:id="rId15"/>
    <p:sldId id="274" r:id="rId16"/>
    <p:sldId id="267" r:id="rId17"/>
    <p:sldId id="275" r:id="rId18"/>
    <p:sldId id="268" r:id="rId19"/>
    <p:sldId id="269" r:id="rId20"/>
    <p:sldId id="270" r:id="rId21"/>
  </p:sldIdLst>
  <p:sldSz cx="9144000" cy="6858000" type="screen4x3"/>
  <p:notesSz cx="68580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7225"/>
            <a:ext cx="45722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14514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7225"/>
            <a:ext cx="45722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7225"/>
            <a:ext cx="45722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7225"/>
            <a:ext cx="45722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7225"/>
            <a:ext cx="45722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7225"/>
            <a:ext cx="45722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7225"/>
            <a:ext cx="4572299" cy="348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7225"/>
            <a:ext cx="45722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7225"/>
            <a:ext cx="45722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7225"/>
            <a:ext cx="45722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7225"/>
            <a:ext cx="45722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7225"/>
            <a:ext cx="45722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7225"/>
            <a:ext cx="45722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7225"/>
            <a:ext cx="45722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3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Shape 53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54" name="Shape 5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5" name="Shape 55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56" name="Shape 5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57" name="Shape 5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58" name="Shape 5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59" name="Shape 59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60" name="Shape 6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1" name="Shape 6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2" name="Shape 6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63" name="Shape 63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64" name="Shape 64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5" name="Shape 6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6" name="Shape 66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67" name="Shape 6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70" name="Shape 70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4" name="Shape 84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92" name="Shape 92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4733364" y="2708475"/>
            <a:ext cx="3313354" cy="1702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4733364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44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1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320"/>
              </a:spcBef>
              <a:buClr>
                <a:schemeClr val="accent1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28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280"/>
              </a:spcBef>
              <a:buClr>
                <a:schemeClr val="accent1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280"/>
              </a:spcBef>
              <a:buClr>
                <a:schemeClr val="accent1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280"/>
              </a:spcBef>
              <a:buClr>
                <a:schemeClr val="accent1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738744" y="1516828"/>
            <a:ext cx="2133599" cy="7509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5303519" y="5719966"/>
            <a:ext cx="283159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 rot="5400000">
            <a:off x="2677662" y="689481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Noto Symbo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Noto Symbo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 rot="5400000">
            <a:off x="4981454" y="2678092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 rot="5400000">
            <a:off x="1374975" y="708466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Noto Symbo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Noto Symbo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Noto Symbo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Noto Symbo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1258645" y="2900828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258645" y="4267200"/>
            <a:ext cx="6637466" cy="15204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042416" y="2313432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Noto Symbo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Noto Symbo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4645151" y="2313431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Noto Symbo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Noto Symbo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1412111" y="2316008"/>
            <a:ext cx="305714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1041720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3"/>
          </p:nvPr>
        </p:nvSpPr>
        <p:spPr>
          <a:xfrm>
            <a:off x="5011837" y="2316009"/>
            <a:ext cx="30557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4"/>
          </p:nvPr>
        </p:nvSpPr>
        <p:spPr>
          <a:xfrm>
            <a:off x="4645151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Shape 139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140" name="Shape 14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1" name="Shape 141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42" name="Shape 142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3" name="Shape 14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4" name="Shape 14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45" name="Shape 145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46" name="Shape 14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7" name="Shape 14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8" name="Shape 14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49" name="Shape 149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150" name="Shape 15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1" name="Shape 15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2" name="Shape 15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153" name="Shape 15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154" name="Shape 15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155" name="Shape 15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156" name="Shape 156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8" name="Shape 168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9" name="Shape 169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0" name="Shape 170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2" name="Shape 172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6" name="Shape 176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178" name="Shape 178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905570" y="601883"/>
            <a:ext cx="3562257" cy="5648445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145894" y="856526"/>
            <a:ext cx="3090440" cy="51507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739832" y="2657433"/>
            <a:ext cx="3304571" cy="1463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body" idx="2"/>
          </p:nvPr>
        </p:nvSpPr>
        <p:spPr>
          <a:xfrm>
            <a:off x="4736592" y="4136994"/>
            <a:ext cx="3298784" cy="15179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424242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Shape 189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190" name="Shape 19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1" name="Shape 191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92" name="Shape 192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3" name="Shape 19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4" name="Shape 19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95" name="Shape 195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96" name="Shape 19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7" name="Shape 19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8" name="Shape 19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99" name="Shape 199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200" name="Shape 20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01" name="Shape 20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02" name="Shape 20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203" name="Shape 2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4" name="Shape 2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206" name="Shape 206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7" name="Shape 207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8" name="Shape 208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9" name="Shape 209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0" name="Shape 210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1" name="Shape 211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3" name="Shape 213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4" name="Shape 214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9" name="Shape 219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2" name="Shape 222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3" name="Shape 223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5" name="Shape 225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6" name="Shape 226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7" name="Shape 227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228" name="Shape 228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29" name="Shape 22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905570" y="601883"/>
            <a:ext cx="3562257" cy="564844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1E1E1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1" name="Shape 231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734423" y="2660903"/>
            <a:ext cx="3300983" cy="1463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3" name="Shape 233"/>
          <p:cNvSpPr>
            <a:spLocks noGrp="1"/>
          </p:cNvSpPr>
          <p:nvPr>
            <p:ph type="pic" idx="2"/>
          </p:nvPr>
        </p:nvSpPr>
        <p:spPr>
          <a:xfrm>
            <a:off x="1005208" y="693795"/>
            <a:ext cx="3359623" cy="5468111"/>
          </a:xfrm>
          <a:prstGeom prst="rect">
            <a:avLst/>
          </a:prstGeom>
          <a:noFill/>
          <a:ln>
            <a:noFill/>
          </a:ln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4734630" y="4133087"/>
            <a:ext cx="3300572" cy="1519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424242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F35E"/>
            </a:gs>
            <a:gs pos="62000">
              <a:srgbClr val="99BC52"/>
            </a:gs>
            <a:gs pos="100000">
              <a:srgbClr val="88A848"/>
            </a:gs>
          </a:gsLst>
          <a:lin ang="5400000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-567354" y="0"/>
            <a:ext cx="10458653" cy="7117070"/>
            <a:chOff x="-644958" y="0"/>
            <a:chExt cx="10458653" cy="7117070"/>
          </a:xfrm>
        </p:grpSpPr>
        <p:grpSp>
          <p:nvGrpSpPr>
            <p:cNvPr id="6" name="Shape 6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" name="Shape 7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8" name="Shape 8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9" name="Shape 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0" name="Shape 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1" name="Shape 11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2" name="Shape 12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3" name="Shape 1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" name="Shape 1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5" name="Shape 15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16" name="Shape 1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7" name="Shape 1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8" name="Shape 1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19" name="Shape 19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22" name="Shape 22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44" name="Shape 44"/>
          <p:cNvSpPr/>
          <p:nvPr/>
        </p:nvSpPr>
        <p:spPr>
          <a:xfrm>
            <a:off x="457200" y="333487"/>
            <a:ext cx="8229600" cy="6185646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4561242" y="-21511"/>
            <a:ext cx="3679116" cy="699243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63576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○"/>
              <a:defRPr/>
            </a:lvl1pPr>
            <a:lvl2pPr marL="640080" marR="0" indent="-178308" algn="l" rtl="0">
              <a:spcBef>
                <a:spcPts val="440"/>
              </a:spcBef>
              <a:buClr>
                <a:schemeClr val="accent1"/>
              </a:buClr>
              <a:buFont typeface="Noto Symbol"/>
              <a:buChar char="○"/>
              <a:defRPr/>
            </a:lvl2pPr>
            <a:lvl3pPr marL="914400" marR="0" indent="-13208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○"/>
              <a:defRPr/>
            </a:lvl3pPr>
            <a:lvl4pPr marL="1124712" marR="0" indent="-148844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○"/>
              <a:defRPr/>
            </a:lvl4pPr>
            <a:lvl5pPr marL="1325880" marR="0" indent="-156464" algn="l" rtl="0">
              <a:spcBef>
                <a:spcPts val="320"/>
              </a:spcBef>
              <a:buClr>
                <a:schemeClr val="accent1"/>
              </a:buClr>
              <a:buFont typeface="Noto Symbol"/>
              <a:buChar char="○"/>
              <a:defRPr/>
            </a:lvl5pPr>
            <a:lvl6pPr marL="1517904" marR="0" indent="-167639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6pPr>
            <a:lvl7pPr marL="1719072" marR="0" indent="-165608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7pPr>
            <a:lvl8pPr marL="1920240" marR="0" indent="-163575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8pPr>
            <a:lvl9pPr marL="2121408" marR="0" indent="-161543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sn3MTYNe8m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8xs8F9gln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1QdVVC3MjC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9MRSoxxa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pvOz4V699g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l0TzaWUQW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ctrTitle"/>
          </p:nvPr>
        </p:nvSpPr>
        <p:spPr>
          <a:xfrm>
            <a:off x="4733364" y="2708475"/>
            <a:ext cx="3313354" cy="1702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25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Lab Drawings </a:t>
            </a:r>
            <a:br>
              <a:rPr lang="en-US" sz="325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325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&amp; </a:t>
            </a:r>
            <a:br>
              <a:rPr lang="en-US" sz="325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325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Cell Movement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subTitle" idx="1"/>
          </p:nvPr>
        </p:nvSpPr>
        <p:spPr>
          <a:xfrm>
            <a:off x="4572000" y="4421080"/>
            <a:ext cx="3657598" cy="1293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00" b="0" i="1" u="sng" strike="noStrike" cap="none" baseline="0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Amoeba</a:t>
            </a:r>
            <a:r>
              <a:rPr lang="en-US" sz="1800" b="0" i="1" u="none" strike="noStrike" cap="none" baseline="0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 sp.</a:t>
            </a:r>
            <a:r>
              <a:rPr lang="en-US" sz="1800" b="0" i="0" u="none" strike="noStrike" cap="none" baseline="0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, </a:t>
            </a:r>
            <a:r>
              <a:rPr lang="en-US" sz="1800" b="0" i="1" u="sng" strike="noStrike" cap="none" baseline="0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Euglena </a:t>
            </a:r>
            <a:r>
              <a:rPr lang="en-US" sz="1800" b="0" i="1" u="none" strike="noStrike" cap="none" baseline="0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sp.</a:t>
            </a:r>
            <a:r>
              <a:rPr lang="en-US" sz="1800" b="0" i="0" u="none" strike="noStrike" cap="none" baseline="0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, </a:t>
            </a:r>
            <a:r>
              <a:rPr lang="en-US" sz="1800" b="0" i="1" u="sng" strike="noStrike" cap="none" baseline="0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Paramecium</a:t>
            </a:r>
            <a:r>
              <a:rPr lang="en-US" sz="1800" b="0" i="1" u="none" strike="noStrike" cap="none" baseline="0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 sp.</a:t>
            </a:r>
            <a:r>
              <a:rPr lang="en-US" sz="1800" b="0" i="0" u="none" strike="noStrike" cap="none" baseline="0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, &amp; </a:t>
            </a:r>
            <a:r>
              <a:rPr lang="en-US" sz="1800" b="0" i="1" u="sng" strike="noStrike" cap="none" baseline="0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Volvox</a:t>
            </a:r>
            <a:r>
              <a:rPr lang="en-US" sz="1800" b="0" i="1" u="none" strike="noStrike" cap="none" baseline="0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 sp.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1" u="sng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Paramecium</a:t>
            </a:r>
            <a:r>
              <a:rPr lang="en-US" sz="4000" b="0" i="1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 sp</a:t>
            </a:r>
          </a:p>
        </p:txBody>
      </p:sp>
      <p:pic>
        <p:nvPicPr>
          <p:cNvPr id="296" name="Shape 29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425099" y="2324100"/>
            <a:ext cx="6012815" cy="350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3"/>
            <a:ext cx="7024744" cy="724937"/>
          </a:xfrm>
        </p:spPr>
        <p:txBody>
          <a:bodyPr/>
          <a:lstStyle/>
          <a:p>
            <a:r>
              <a:rPr lang="en-US" sz="3600" i="1" u="sng" dirty="0" smtClean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Paramecium Terms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1" y="1752600"/>
            <a:ext cx="6777317" cy="4343399"/>
          </a:xfrm>
        </p:spPr>
        <p:txBody>
          <a:bodyPr/>
          <a:lstStyle/>
          <a:p>
            <a:r>
              <a:rPr lang="en-US" sz="3200" dirty="0" smtClean="0"/>
              <a:t>Cilia </a:t>
            </a:r>
          </a:p>
          <a:p>
            <a:r>
              <a:rPr lang="en-US" sz="3200" dirty="0" smtClean="0"/>
              <a:t>Contractile vacuole</a:t>
            </a:r>
          </a:p>
          <a:p>
            <a:r>
              <a:rPr lang="en-US" sz="3200" dirty="0" smtClean="0"/>
              <a:t>Cytoplasm</a:t>
            </a:r>
          </a:p>
          <a:p>
            <a:r>
              <a:rPr lang="en-US" sz="3200" dirty="0" smtClean="0"/>
              <a:t>Food vacuole</a:t>
            </a:r>
          </a:p>
          <a:p>
            <a:r>
              <a:rPr lang="en-US" sz="3200" dirty="0" smtClean="0"/>
              <a:t>Nucleus</a:t>
            </a:r>
          </a:p>
          <a:p>
            <a:r>
              <a:rPr lang="en-US" sz="3200" dirty="0" smtClean="0"/>
              <a:t>Pellicle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67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1" u="sng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Paramecium</a:t>
            </a:r>
            <a:r>
              <a:rPr lang="en-US" sz="4000" b="0" i="1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 sp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14600"/>
            <a:ext cx="7082518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Cilia</a:t>
            </a:r>
          </a:p>
        </p:txBody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Noto Symbol"/>
              <a:buChar char="○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3"/>
              </a:rPr>
              <a:t>Metachromal waves of cilia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1" u="sng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Volvox</a:t>
            </a:r>
            <a:r>
              <a:rPr lang="en-US" sz="4000" b="0" i="1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 sp</a:t>
            </a:r>
          </a:p>
        </p:txBody>
      </p:sp>
      <p:pic>
        <p:nvPicPr>
          <p:cNvPr id="314" name="Shape 3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362200" y="2196169"/>
            <a:ext cx="3886200" cy="4025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3"/>
            <a:ext cx="7024744" cy="724937"/>
          </a:xfrm>
        </p:spPr>
        <p:txBody>
          <a:bodyPr/>
          <a:lstStyle/>
          <a:p>
            <a:r>
              <a:rPr lang="en-US" sz="3600" i="1" u="sng" dirty="0" err="1" smtClean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Volvox</a:t>
            </a:r>
            <a:r>
              <a:rPr lang="en-US" sz="3600" i="1" u="sng" dirty="0" smtClean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 Terms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1" y="1752600"/>
            <a:ext cx="6777317" cy="4343399"/>
          </a:xfrm>
        </p:spPr>
        <p:txBody>
          <a:bodyPr/>
          <a:lstStyle/>
          <a:p>
            <a:r>
              <a:rPr lang="en-US" sz="3200" dirty="0" smtClean="0"/>
              <a:t>Cilia </a:t>
            </a:r>
          </a:p>
          <a:p>
            <a:r>
              <a:rPr lang="en-US" sz="3200" dirty="0" smtClean="0"/>
              <a:t>Contractile vacuole</a:t>
            </a:r>
          </a:p>
          <a:p>
            <a:r>
              <a:rPr lang="en-US" sz="3200" dirty="0" smtClean="0"/>
              <a:t>Cytoplasm</a:t>
            </a:r>
          </a:p>
          <a:p>
            <a:r>
              <a:rPr lang="en-US" sz="3200" dirty="0" smtClean="0"/>
              <a:t>Food vacuole</a:t>
            </a:r>
          </a:p>
          <a:p>
            <a:r>
              <a:rPr lang="en-US" sz="3200" dirty="0" smtClean="0"/>
              <a:t>Nucleus</a:t>
            </a:r>
          </a:p>
          <a:p>
            <a:r>
              <a:rPr lang="en-US" sz="3200" dirty="0" smtClean="0"/>
              <a:t>Pellicle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064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1" u="sng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Volvox</a:t>
            </a:r>
            <a:r>
              <a:rPr lang="en-US" sz="4000" b="0" i="1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 sp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54967"/>
            <a:ext cx="5715000" cy="364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1" u="sng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Volvox</a:t>
            </a:r>
            <a:r>
              <a:rPr lang="en-US" sz="4000" b="0" i="1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 sp</a:t>
            </a:r>
          </a:p>
        </p:txBody>
      </p:sp>
      <p:pic>
        <p:nvPicPr>
          <p:cNvPr id="320" name="Shape 3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752600" y="2414564"/>
            <a:ext cx="5181600" cy="34445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2341554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Flagella  - </a:t>
            </a:r>
            <a:br>
              <a:rPr lang="en-US" sz="36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36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movement in a colony</a:t>
            </a:r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Noto Symbol"/>
              <a:buChar char="○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3"/>
              </a:rPr>
              <a:t>Flagella movement in a colony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Questions	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6000"/>
              <a:buFont typeface="Noto Symbol"/>
              <a:buChar char="○"/>
            </a:pPr>
            <a:r>
              <a:rPr lang="en-US" sz="22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</a:t>
            </a: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escribe</a:t>
            </a:r>
            <a:r>
              <a:rPr lang="en-US" sz="2200" b="0" i="0" u="none" strike="noStrike" cap="none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to Mary, a peer who was absent,: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6000"/>
              <a:buFont typeface="Noto Symbol"/>
              <a:buChar char="○"/>
            </a:pP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how </a:t>
            </a:r>
            <a:r>
              <a:rPr lang="en-US" sz="22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cytoplasmic streaming works?</a:t>
            </a:r>
          </a:p>
          <a:p>
            <a:pPr lvl="0" indent="-279400">
              <a:lnSpc>
                <a:spcPct val="90000"/>
              </a:lnSpc>
              <a:spcBef>
                <a:spcPts val="440"/>
              </a:spcBef>
              <a:buSzPct val="76000"/>
            </a:pP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how </a:t>
            </a:r>
            <a:r>
              <a:rPr lang="en-US" sz="22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flagella moves?</a:t>
            </a:r>
          </a:p>
          <a:p>
            <a:pPr lvl="0" indent="-279400">
              <a:lnSpc>
                <a:spcPct val="90000"/>
              </a:lnSpc>
              <a:spcBef>
                <a:spcPts val="440"/>
              </a:spcBef>
              <a:buSzPct val="76000"/>
            </a:pP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how </a:t>
            </a:r>
            <a:r>
              <a:rPr lang="en-US" sz="22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cilia moves?</a:t>
            </a:r>
          </a:p>
          <a:p>
            <a:pPr lvl="0" indent="-279400">
              <a:lnSpc>
                <a:spcPct val="90000"/>
              </a:lnSpc>
              <a:spcBef>
                <a:spcPts val="440"/>
              </a:spcBef>
              <a:buSzPct val="76000"/>
            </a:pP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how </a:t>
            </a:r>
            <a:r>
              <a:rPr lang="en-US" sz="22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flagella moves in a colony?</a:t>
            </a:r>
          </a:p>
          <a:p>
            <a:pPr marL="342900" marR="0" lvl="0" indent="-172262" algn="l" rtl="0">
              <a:lnSpc>
                <a:spcPct val="90000"/>
              </a:lnSpc>
              <a:spcBef>
                <a:spcPts val="444"/>
              </a:spcBef>
              <a:buClr>
                <a:schemeClr val="accent1"/>
              </a:buClr>
              <a:buFont typeface="Noto Symbol"/>
              <a:buNone/>
            </a:pPr>
            <a:endParaRPr sz="22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1" u="sng" strike="noStrike" cap="none" baseline="0" dirty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Amoeba</a:t>
            </a:r>
            <a:r>
              <a:rPr lang="en-US" sz="4000" b="0" i="1" u="none" strike="noStrike" cap="none" baseline="0" dirty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4000" b="0" i="1" u="none" strike="noStrike" cap="none" baseline="0" dirty="0" err="1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sp</a:t>
            </a:r>
            <a:endParaRPr lang="en-US" sz="4000" b="0" i="1" u="none" strike="noStrike" cap="none" baseline="0" dirty="0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58" name="Shape 2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2438400"/>
            <a:ext cx="5714999" cy="387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000" i="1" u="sng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How are these harmful?</a:t>
            </a:r>
          </a:p>
        </p:txBody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299" cy="350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spcBef>
                <a:spcPts val="0"/>
              </a:spcBef>
              <a:buClr>
                <a:schemeClr val="accent6"/>
              </a:buClr>
              <a:buSzPct val="100000"/>
              <a:buFont typeface="Questrial"/>
              <a:buChar char="●"/>
            </a:pPr>
            <a:r>
              <a:rPr lang="en-US" sz="2400" u="sng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3"/>
              </a:rPr>
              <a:t>Monsters inside me - brain amoeba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3"/>
            <a:ext cx="7024744" cy="724937"/>
          </a:xfrm>
        </p:spPr>
        <p:txBody>
          <a:bodyPr/>
          <a:lstStyle/>
          <a:p>
            <a:r>
              <a:rPr lang="en-US" sz="3600" i="1" u="sng" dirty="0" smtClean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Amoeba Terms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1" y="1752600"/>
            <a:ext cx="6777317" cy="4343399"/>
          </a:xfrm>
        </p:spPr>
        <p:txBody>
          <a:bodyPr/>
          <a:lstStyle/>
          <a:p>
            <a:r>
              <a:rPr lang="en-US" sz="3200" dirty="0" smtClean="0"/>
              <a:t>Cell membrane</a:t>
            </a:r>
          </a:p>
          <a:p>
            <a:r>
              <a:rPr lang="en-US" sz="3200" dirty="0" smtClean="0"/>
              <a:t>Contractile vacuole</a:t>
            </a:r>
          </a:p>
          <a:p>
            <a:r>
              <a:rPr lang="en-US" sz="3200" dirty="0"/>
              <a:t>C</a:t>
            </a:r>
            <a:r>
              <a:rPr lang="en-US" sz="3200" dirty="0" smtClean="0"/>
              <a:t>yst</a:t>
            </a:r>
          </a:p>
          <a:p>
            <a:r>
              <a:rPr lang="en-US" sz="3200" dirty="0" smtClean="0"/>
              <a:t>Ectoplasm</a:t>
            </a:r>
          </a:p>
          <a:p>
            <a:r>
              <a:rPr lang="en-US" sz="3200" dirty="0" smtClean="0"/>
              <a:t>Endoplasm</a:t>
            </a:r>
          </a:p>
          <a:p>
            <a:r>
              <a:rPr lang="en-US" sz="3200" dirty="0" smtClean="0"/>
              <a:t>Food vacuole</a:t>
            </a:r>
          </a:p>
          <a:p>
            <a:r>
              <a:rPr lang="en-US" sz="3200" dirty="0" smtClean="0"/>
              <a:t>Nucleus</a:t>
            </a:r>
          </a:p>
          <a:p>
            <a:r>
              <a:rPr lang="en-US" sz="3200" dirty="0" smtClean="0"/>
              <a:t>Pseudopodia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2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1" u="sng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Amoeba</a:t>
            </a:r>
            <a:r>
              <a:rPr lang="en-US" sz="4000" b="0" i="1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 sp</a:t>
            </a:r>
          </a:p>
        </p:txBody>
      </p:sp>
      <p:pic>
        <p:nvPicPr>
          <p:cNvPr id="264" name="Shape 26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2281958"/>
            <a:ext cx="5714999" cy="37261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Cytoplasmic Streaming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1043500" y="2323651"/>
            <a:ext cx="6777299" cy="719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Noto Symbol"/>
              <a:buChar char="○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3"/>
              </a:rPr>
              <a:t>Cytoplasmic Streaming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title" idx="2"/>
          </p:nvPr>
        </p:nvSpPr>
        <p:spPr>
          <a:xfrm>
            <a:off x="1184690" y="3630164"/>
            <a:ext cx="70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Eating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3"/>
          </p:nvPr>
        </p:nvSpPr>
        <p:spPr>
          <a:xfrm>
            <a:off x="1183350" y="4937326"/>
            <a:ext cx="6777299" cy="719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rgbClr val="E69138"/>
              </a:buClr>
              <a:buSzPct val="76000"/>
              <a:buFont typeface="Noto Symbol"/>
              <a:buChar char="○"/>
            </a:pPr>
            <a:r>
              <a:rPr lang="en-US" sz="2400" u="sng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4"/>
              </a:rPr>
              <a:t>Amoeba eating two paramecium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1" u="sng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Euglena</a:t>
            </a:r>
            <a:r>
              <a:rPr lang="en-US" sz="4000" b="0" i="1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 sp</a:t>
            </a:r>
          </a:p>
        </p:txBody>
      </p:sp>
      <p:pic>
        <p:nvPicPr>
          <p:cNvPr id="278" name="Shape 27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2971800"/>
            <a:ext cx="5657849" cy="2514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3"/>
            <a:ext cx="7024744" cy="724937"/>
          </a:xfrm>
        </p:spPr>
        <p:txBody>
          <a:bodyPr/>
          <a:lstStyle/>
          <a:p>
            <a:r>
              <a:rPr lang="en-US" sz="3600" i="1" u="sng" dirty="0" smtClean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Euglena Terms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1" y="1752600"/>
            <a:ext cx="6777317" cy="4343399"/>
          </a:xfrm>
        </p:spPr>
        <p:txBody>
          <a:bodyPr/>
          <a:lstStyle/>
          <a:p>
            <a:r>
              <a:rPr lang="en-US" sz="3200" dirty="0" smtClean="0"/>
              <a:t>Chloroplast</a:t>
            </a:r>
          </a:p>
          <a:p>
            <a:r>
              <a:rPr lang="en-US" sz="3200" dirty="0" smtClean="0"/>
              <a:t>Contractile vacuole</a:t>
            </a:r>
          </a:p>
          <a:p>
            <a:r>
              <a:rPr lang="en-US" sz="3200" dirty="0" smtClean="0"/>
              <a:t>Eyespot</a:t>
            </a:r>
          </a:p>
          <a:p>
            <a:r>
              <a:rPr lang="en-US" sz="3200" dirty="0" smtClean="0"/>
              <a:t>Flagellum</a:t>
            </a:r>
          </a:p>
          <a:p>
            <a:r>
              <a:rPr lang="en-US" sz="3200" dirty="0" smtClean="0"/>
              <a:t>Nucleus</a:t>
            </a:r>
          </a:p>
          <a:p>
            <a:r>
              <a:rPr lang="en-US" sz="3200" dirty="0" smtClean="0"/>
              <a:t>Nucleolus</a:t>
            </a:r>
          </a:p>
          <a:p>
            <a:r>
              <a:rPr lang="en-US" sz="3200" dirty="0"/>
              <a:t>P</a:t>
            </a:r>
            <a:r>
              <a:rPr lang="en-US" sz="3200" dirty="0" smtClean="0"/>
              <a:t>ellicle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67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1" u="sng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Euglena</a:t>
            </a:r>
            <a:r>
              <a:rPr lang="en-US" sz="4000" b="0" i="1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 sp</a:t>
            </a:r>
          </a:p>
        </p:txBody>
      </p:sp>
      <p:pic>
        <p:nvPicPr>
          <p:cNvPr id="284" name="Shape 28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981200" y="2286865"/>
            <a:ext cx="4419599" cy="40204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Flagella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Noto Symbol"/>
              <a:buChar char="○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3"/>
              </a:rPr>
              <a:t>Whip-like flagella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142</Words>
  <Application>Microsoft Office PowerPoint</Application>
  <PresentationFormat>On-screen Show (4:3)</PresentationFormat>
  <Paragraphs>60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Lab Drawings  &amp;  Cell Movement</vt:lpstr>
      <vt:lpstr>Amoeba sp</vt:lpstr>
      <vt:lpstr>Amoeba Terms</vt:lpstr>
      <vt:lpstr>Amoeba sp</vt:lpstr>
      <vt:lpstr>Cytoplasmic Streaming</vt:lpstr>
      <vt:lpstr>Euglena sp</vt:lpstr>
      <vt:lpstr>Euglena Terms</vt:lpstr>
      <vt:lpstr>Euglena sp</vt:lpstr>
      <vt:lpstr>Flagella</vt:lpstr>
      <vt:lpstr>Paramecium sp</vt:lpstr>
      <vt:lpstr>Paramecium Terms</vt:lpstr>
      <vt:lpstr>Paramecium sp</vt:lpstr>
      <vt:lpstr>Cilia</vt:lpstr>
      <vt:lpstr>Volvox sp</vt:lpstr>
      <vt:lpstr>Volvox Terms</vt:lpstr>
      <vt:lpstr>Volvox sp</vt:lpstr>
      <vt:lpstr>Volvox sp</vt:lpstr>
      <vt:lpstr>Flagella  -  movement in a colony</vt:lpstr>
      <vt:lpstr>Questions </vt:lpstr>
      <vt:lpstr>How are these harmful?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Drawings  &amp;  Cell Movement</dc:title>
  <dc:creator>Laura Beck</dc:creator>
  <cp:lastModifiedBy>Terry Dugger</cp:lastModifiedBy>
  <cp:revision>8</cp:revision>
  <dcterms:modified xsi:type="dcterms:W3CDTF">2014-12-02T15:13:42Z</dcterms:modified>
</cp:coreProperties>
</file>